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2"/>
  </p:notesMasterIdLst>
  <p:handoutMasterIdLst>
    <p:handoutMasterId r:id="rId13"/>
  </p:handoutMasterIdLst>
  <p:sldIdLst>
    <p:sldId id="257" r:id="rId6"/>
    <p:sldId id="297" r:id="rId7"/>
    <p:sldId id="303" r:id="rId8"/>
    <p:sldId id="275" r:id="rId9"/>
    <p:sldId id="304" r:id="rId10"/>
    <p:sldId id="306" r:id="rId11"/>
  </p:sldIdLst>
  <p:sldSz cx="12192000" cy="6858000"/>
  <p:notesSz cx="9982200" cy="67945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lack" panose="00000A00000000000000" pitchFamily="2" charset="0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  <p14:sldId id="304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94277" autoAdjust="0"/>
  </p:normalViewPr>
  <p:slideViewPr>
    <p:cSldViewPr snapToGrid="0">
      <p:cViewPr>
        <p:scale>
          <a:sx n="100" d="100"/>
          <a:sy n="100" d="100"/>
        </p:scale>
        <p:origin x="1200" y="576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20/07/2023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20/07/2023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187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46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14 de julho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- LOINC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Grupo e mapeamentos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Arquitetura e design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Mapa de conceito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 e CGIIS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8076064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7" y="609355"/>
            <a:ext cx="11160125" cy="2235200"/>
          </a:xfrm>
          <a:prstGeom prst="roundRect">
            <a:avLst>
              <a:gd name="adj" fmla="val 119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Dois temas: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1) Exemplos de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practitioner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e pacientes da RNS para podermos testar aqui - temos alguma previsão para obter estes dados?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2) no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identifier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da RNDS temos algumas questões para resolver e gostaria de agendar para esta semana uma discussão. A grande questão é que 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NamingSystem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value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identifier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brasileiro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pic>
        <p:nvPicPr>
          <p:cNvPr id="10" name="Picture 2" descr="Visualização da imagem">
            <a:extLst>
              <a:ext uri="{FF2B5EF4-FFF2-40B4-BE49-F238E27FC236}">
                <a16:creationId xmlns:a16="http://schemas.microsoft.com/office/drawing/2014/main" id="{110A6905-2F40-7F1F-823A-724160571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 r="10277" b="13827"/>
          <a:stretch/>
        </p:blipFill>
        <p:spPr bwMode="auto">
          <a:xfrm>
            <a:off x="523752" y="3216275"/>
            <a:ext cx="3415201" cy="3036423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B6FB5B7-CA5D-CC3E-9059-75818EE22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658" y="3216276"/>
            <a:ext cx="7521405" cy="3013270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141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74A2327-BFB0-C417-07B7-FF9CE03EEE13}"/>
              </a:ext>
            </a:extLst>
          </p:cNvPr>
          <p:cNvSpPr txBox="1"/>
          <p:nvPr/>
        </p:nvSpPr>
        <p:spPr>
          <a:xfrm>
            <a:off x="0" y="0"/>
            <a:ext cx="12192000" cy="69249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dirty="0"/>
              <a:t>Como boa prática, passar um </a:t>
            </a:r>
            <a:r>
              <a:rPr lang="pt-BR" sz="1600" dirty="0" err="1"/>
              <a:t>value</a:t>
            </a:r>
            <a:r>
              <a:rPr lang="pt-BR" sz="1600" dirty="0"/>
              <a:t> sem o </a:t>
            </a:r>
            <a:r>
              <a:rPr lang="pt-BR" sz="1600" dirty="0" err="1"/>
              <a:t>NamingSystem</a:t>
            </a:r>
            <a:r>
              <a:rPr lang="pt-BR" sz="1600" dirty="0"/>
              <a:t>  é o mesmo que não mandar nada.</a:t>
            </a:r>
          </a:p>
          <a:p>
            <a:r>
              <a:rPr lang="pt-BR" sz="1600" dirty="0"/>
              <a:t>Então queremos ver com vocês como podemos proceder.</a:t>
            </a:r>
          </a:p>
          <a:p>
            <a:endParaRPr lang="pt-BR" sz="1600" dirty="0"/>
          </a:p>
          <a:p>
            <a:r>
              <a:rPr lang="pt-BR" sz="1600" dirty="0"/>
              <a:t>- para o paciente -  transformação RNDS - IPS  - vamos só passar CNS ou CPF utilizando os </a:t>
            </a:r>
            <a:r>
              <a:rPr lang="pt-BR" sz="1600" dirty="0" err="1"/>
              <a:t>NamingSystems</a:t>
            </a:r>
            <a:r>
              <a:rPr lang="pt-BR" sz="1600" dirty="0"/>
              <a:t> :</a:t>
            </a:r>
          </a:p>
          <a:p>
            <a:r>
              <a:rPr lang="pt-BR" sz="1600" dirty="0" err="1"/>
              <a:t>identifier</a:t>
            </a:r>
            <a:r>
              <a:rPr lang="pt-BR" sz="1600" dirty="0"/>
              <a:t>[</a:t>
            </a:r>
            <a:r>
              <a:rPr lang="pt-BR" sz="1600" dirty="0" err="1"/>
              <a:t>cns</a:t>
            </a:r>
            <a:r>
              <a:rPr lang="pt-BR" sz="1600" dirty="0"/>
              <a:t>].system = "</a:t>
            </a:r>
            <a:r>
              <a:rPr lang="pt-BR" sz="900" dirty="0"/>
              <a:t>https://clicktime.symantec.com/15uBY3uYhfiQk7iErWJ3t?h=oxev0BKWMXMshonhzjZI4wuM3TM_-iS3yXIyrkfRKU8=&amp;u=http://www.saude.gov.br/fhir/r4/NamingSystem/cns%22 </a:t>
            </a:r>
            <a:r>
              <a:rPr lang="pt-BR" sz="1600" dirty="0"/>
              <a:t>(</a:t>
            </a:r>
            <a:r>
              <a:rPr lang="pt-BR" sz="1600" dirty="0" err="1"/>
              <a:t>exactly</a:t>
            </a:r>
            <a:r>
              <a:rPr lang="pt-BR" sz="1600" dirty="0"/>
              <a:t>)</a:t>
            </a:r>
          </a:p>
          <a:p>
            <a:r>
              <a:rPr lang="pt-BR" sz="1600" dirty="0" err="1"/>
              <a:t>identifier</a:t>
            </a:r>
            <a:r>
              <a:rPr lang="pt-BR" sz="1600" dirty="0"/>
              <a:t>[</a:t>
            </a:r>
            <a:r>
              <a:rPr lang="pt-BR" sz="1600" dirty="0" err="1"/>
              <a:t>cpf</a:t>
            </a:r>
            <a:r>
              <a:rPr lang="pt-BR" sz="1600" dirty="0"/>
              <a:t>].system = </a:t>
            </a:r>
            <a:r>
              <a:rPr lang="pt-BR" sz="900" dirty="0"/>
              <a:t>"https://clicktime.symantec.com/15uBct6qAHQ1A4YAQ4hCW?h=ac5gvOMl2NRW6Won6yCzE8t6jhFuktf1QaSVWNRHmJ0=&amp;u=http://www.saude.gov.br/fhir/r4/NamingSystem/cpf%22 </a:t>
            </a:r>
            <a:r>
              <a:rPr lang="pt-BR" sz="1600" dirty="0"/>
              <a:t>(</a:t>
            </a:r>
            <a:r>
              <a:rPr lang="pt-BR" sz="1600" dirty="0" err="1"/>
              <a:t>exactly</a:t>
            </a:r>
            <a:r>
              <a:rPr lang="pt-BR" sz="1600" dirty="0"/>
              <a:t>)</a:t>
            </a:r>
          </a:p>
          <a:p>
            <a:endParaRPr lang="pt-BR" sz="1600" dirty="0"/>
          </a:p>
          <a:p>
            <a:r>
              <a:rPr lang="pt-BR" sz="1600" dirty="0"/>
              <a:t>Caso o paciente seja estrangeiro o </a:t>
            </a:r>
            <a:r>
              <a:rPr lang="pt-BR" sz="1600" dirty="0" err="1"/>
              <a:t>type</a:t>
            </a:r>
            <a:r>
              <a:rPr lang="pt-BR" sz="1600" dirty="0"/>
              <a:t> informado é PPN? a informação de que país é o paciente vem de alguma forma? Como podemos saber isto? Pergunto porque para cada País existe uma URL diferente para o </a:t>
            </a:r>
            <a:r>
              <a:rPr lang="pt-BR" sz="1600" dirty="0" err="1"/>
              <a:t>NamingSystem</a:t>
            </a:r>
            <a:r>
              <a:rPr lang="pt-BR" sz="1600" dirty="0"/>
              <a:t> diferente. o HL7 tem estas URLS e podemos carregar para o IPS no caso de termos atendido um paciente estrangeiro.</a:t>
            </a:r>
          </a:p>
          <a:p>
            <a:endParaRPr lang="pt-BR" sz="1600" dirty="0"/>
          </a:p>
          <a:p>
            <a:r>
              <a:rPr lang="pt-BR" sz="1600" dirty="0"/>
              <a:t>- Transformação paciente internacional - vamos exibir o system como recebido na </a:t>
            </a:r>
            <a:r>
              <a:rPr lang="pt-BR" sz="1600" dirty="0" err="1"/>
              <a:t>compositon</a:t>
            </a:r>
            <a:r>
              <a:rPr lang="pt-BR" sz="1600" dirty="0"/>
              <a:t> recebida</a:t>
            </a:r>
          </a:p>
          <a:p>
            <a:endParaRPr lang="pt-BR" sz="1600" dirty="0"/>
          </a:p>
          <a:p>
            <a:r>
              <a:rPr lang="pt-BR" sz="1600" dirty="0"/>
              <a:t>Para o profissional</a:t>
            </a:r>
          </a:p>
          <a:p>
            <a:r>
              <a:rPr lang="pt-BR" sz="1600" dirty="0"/>
              <a:t>O mesmo </a:t>
            </a:r>
            <a:r>
              <a:rPr lang="pt-BR" sz="1600" dirty="0" err="1"/>
              <a:t>Datatype</a:t>
            </a:r>
            <a:r>
              <a:rPr lang="pt-BR" sz="1600" dirty="0"/>
              <a:t> de Documento do Indivíduo é utilizado</a:t>
            </a:r>
          </a:p>
          <a:p>
            <a:endParaRPr lang="pt-BR" sz="1600" dirty="0"/>
          </a:p>
          <a:p>
            <a:r>
              <a:rPr lang="pt-BR" sz="1600" dirty="0"/>
              <a:t>Como querem fazer? Entendo que se o IPS pretende ser um Guia de Alto Nível de hierarquia mais alta no País e não apenas para o IPS, a identificação correta do profissional especialmente os que forem responsáveis por um atendimento tem que estar identificados pelo conselho UF e número e ter um </a:t>
            </a:r>
            <a:r>
              <a:rPr lang="pt-BR" sz="1600" dirty="0" err="1"/>
              <a:t>NamingSystem</a:t>
            </a:r>
            <a:r>
              <a:rPr lang="pt-BR" sz="1600" dirty="0"/>
              <a:t>. Então, temos que combinar quem são estes profissionais? Entendo que médico, enfermeira, odontólogo podem “assinar” um atendimento. Se este for o caso precisamos criar </a:t>
            </a:r>
            <a:r>
              <a:rPr lang="pt-BR" sz="1600" dirty="0" err="1"/>
              <a:t>slices</a:t>
            </a:r>
            <a:r>
              <a:rPr lang="pt-BR" sz="1600" dirty="0"/>
              <a:t> no profissional para identificar corretamente cada um destes profissionais informando o conselho por estado e passando o respectivo </a:t>
            </a:r>
            <a:r>
              <a:rPr lang="pt-BR" sz="1600" dirty="0" err="1"/>
              <a:t>NamingSystem</a:t>
            </a:r>
            <a:r>
              <a:rPr lang="pt-BR" sz="1600" dirty="0"/>
              <a:t>.</a:t>
            </a:r>
          </a:p>
          <a:p>
            <a:r>
              <a:rPr lang="pt-BR" sz="1600" dirty="0"/>
              <a:t>Exemplo CRM-SP </a:t>
            </a:r>
            <a:r>
              <a:rPr lang="pt-BR" sz="1600" dirty="0" err="1"/>
              <a:t>value</a:t>
            </a:r>
            <a:r>
              <a:rPr lang="pt-BR" sz="1600" dirty="0"/>
              <a:t>=“196399" </a:t>
            </a:r>
          </a:p>
          <a:p>
            <a:r>
              <a:rPr lang="pt-BR" sz="1600" dirty="0" err="1"/>
              <a:t>identifier</a:t>
            </a:r>
            <a:r>
              <a:rPr lang="pt-BR" sz="1600" dirty="0"/>
              <a:t>[</a:t>
            </a:r>
            <a:r>
              <a:rPr lang="pt-BR" sz="1600" dirty="0" err="1"/>
              <a:t>crm</a:t>
            </a:r>
            <a:r>
              <a:rPr lang="pt-BR" sz="1600" dirty="0"/>
              <a:t>].system = </a:t>
            </a:r>
            <a:r>
              <a:rPr lang="pt-BR" sz="900" dirty="0"/>
              <a:t>“https://clicktime.symantec.com/15uBhiJ7cu5ba1N5wd6M8?h=kf9F4Z8zL_iGgadlCY6eH-xlqVBxP8bcTCKPf1RrDSo=&amp;u=https://ips.saude.gov.br/crm-sp%22 </a:t>
            </a:r>
            <a:r>
              <a:rPr lang="pt-BR" sz="1600" dirty="0"/>
              <a:t>(</a:t>
            </a:r>
            <a:r>
              <a:rPr lang="pt-BR" sz="1600" dirty="0" err="1"/>
              <a:t>exactly</a:t>
            </a:r>
            <a:r>
              <a:rPr lang="pt-BR" sz="1600" dirty="0"/>
              <a:t>) - </a:t>
            </a:r>
          </a:p>
          <a:p>
            <a:r>
              <a:rPr lang="pt-BR" sz="1600" dirty="0"/>
              <a:t>ou podemos utilizar a própria URL dos conselhos. Com estas podemos mudar, pensamos em talvez criar </a:t>
            </a:r>
            <a:r>
              <a:rPr lang="pt-BR" sz="1600" dirty="0" err="1"/>
              <a:t>NamingSystems</a:t>
            </a:r>
            <a:r>
              <a:rPr lang="pt-BR" sz="1600" dirty="0"/>
              <a:t> do ips.saude.gov.br</a:t>
            </a:r>
          </a:p>
        </p:txBody>
      </p:sp>
    </p:spTree>
    <p:extLst>
      <p:ext uri="{BB962C8B-B14F-4D97-AF65-F5344CB8AC3E}">
        <p14:creationId xmlns:p14="http://schemas.microsoft.com/office/powerpoint/2010/main" val="3225800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9516</TotalTime>
  <Words>553</Words>
  <Application>Microsoft Office PowerPoint</Application>
  <PresentationFormat>Widescreen</PresentationFormat>
  <Paragraphs>50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5" baseType="lpstr">
      <vt:lpstr>Calibri</vt:lpstr>
      <vt:lpstr>Montserrat ExtraBold</vt:lpstr>
      <vt:lpstr>Arial</vt:lpstr>
      <vt:lpstr>Courier New</vt:lpstr>
      <vt:lpstr>Montserrat</vt:lpstr>
      <vt:lpstr>Montserrat Black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98</cp:revision>
  <cp:lastPrinted>2021-05-27T13:54:16Z</cp:lastPrinted>
  <dcterms:created xsi:type="dcterms:W3CDTF">2021-05-25T14:48:35Z</dcterms:created>
  <dcterms:modified xsi:type="dcterms:W3CDTF">2023-07-20T18:03:42Z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